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65" r:id="rId4"/>
    <p:sldId id="266" r:id="rId5"/>
    <p:sldId id="267" r:id="rId6"/>
    <p:sldId id="259" r:id="rId7"/>
    <p:sldId id="260" r:id="rId8"/>
    <p:sldId id="261" r:id="rId9"/>
    <p:sldId id="262" r:id="rId10"/>
    <p:sldId id="264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154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F81FE3-5909-4449-AE1E-C32D8A52758E}" type="datetimeFigureOut">
              <a:rPr lang="en-IN" smtClean="0"/>
              <a:t>05-10-2024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B0AC1B-5679-437B-B42C-B5CE5819FB5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599330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6B79F-6EA3-AA50-77E2-4359D43B50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63F53F6-5221-236A-DE78-C7A64A0E12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8382D2-AA8B-EFAC-F3EF-2B7C0D5597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5009D-1F35-4093-82FC-F16F26A775B7}" type="datetimeFigureOut">
              <a:rPr lang="en-IN" smtClean="0"/>
              <a:t>05-10-2024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F54F03-E449-8C35-BFD8-3DBCA528D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A0F31A-4204-3741-5E36-E84753859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2F8D54-AB91-49E6-BEF3-7ECD32F1A38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100011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8709E5-B544-234B-2612-0DEB91C06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A24428-DEFD-3422-77B9-CB17688542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46F57B-A0CB-145A-F9D9-32F168034A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5009D-1F35-4093-82FC-F16F26A775B7}" type="datetimeFigureOut">
              <a:rPr lang="en-IN" smtClean="0"/>
              <a:t>05-10-2024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7A4058-3AC6-7CD5-D6BB-8D2C0BE052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FAADD0-470B-9CD9-DBCB-364D4C20C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2F8D54-AB91-49E6-BEF3-7ECD32F1A38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505998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665B60F-8031-8B44-D72A-DC1CB8625FA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81FE4D7-B82A-7BBE-CDC2-50F9A573E3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C94F9-217A-C01D-0634-603AEE71AF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5009D-1F35-4093-82FC-F16F26A775B7}" type="datetimeFigureOut">
              <a:rPr lang="en-IN" smtClean="0"/>
              <a:t>05-10-2024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A2B7BF-E599-97C4-2194-07B5ACA0EF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CE3C59-FE26-5E38-D28A-C19FF51AE6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2F8D54-AB91-49E6-BEF3-7ECD32F1A38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927302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A583E7-CCA6-9257-05B7-0A2C81670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4E8BA1-F103-D6FE-5973-99F3061017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A4BB94-A889-CCD8-A7E5-C124C6A124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5009D-1F35-4093-82FC-F16F26A775B7}" type="datetimeFigureOut">
              <a:rPr lang="en-IN" smtClean="0"/>
              <a:t>05-10-2024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F53E31-0F32-5B4C-03D4-4DFB58B9A8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B3AD0A-094D-F979-05D9-CE2C311E1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2F8D54-AB91-49E6-BEF3-7ECD32F1A38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503620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3BE007-FBC1-0CC7-BA3F-0F7CE4740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FE1A91-BF3B-7149-4B58-5C8B7DC7F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25FC37-48E1-C6FC-C536-3D8F47E9E5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5009D-1F35-4093-82FC-F16F26A775B7}" type="datetimeFigureOut">
              <a:rPr lang="en-IN" smtClean="0"/>
              <a:t>05-10-2024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E63BD6-D62E-DD6F-430C-F70BEEC000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59197F-85B1-1C6B-EFB9-D39A99025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2F8D54-AB91-49E6-BEF3-7ECD32F1A38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023589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2E0BD1-663C-9DD3-D7C7-1781BB567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504335-47B6-F01A-9463-C3B45090E8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C0E4FA-1F68-3BD9-408D-37D217BE84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F667FD-DEAF-AE1F-6A51-84E87A7B62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5009D-1F35-4093-82FC-F16F26A775B7}" type="datetimeFigureOut">
              <a:rPr lang="en-IN" smtClean="0"/>
              <a:t>05-10-2024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33618B-601B-2B6B-D6CB-8989790CD6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966463-8D26-33D8-E2B3-E1F143C79D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2F8D54-AB91-49E6-BEF3-7ECD32F1A38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833952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395322-E95C-672B-2175-DE3F59B0B0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B31EFD-CF1E-4F34-AF77-FA6B5F0183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D76F93-897A-722F-14CA-1BF242CEC1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267FC44-9EDC-3351-D03E-269B07FAD91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6CABA61-0303-01F6-E6F5-0B08715402B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37A61A3-12CF-FCA4-86E8-A096F4792A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5009D-1F35-4093-82FC-F16F26A775B7}" type="datetimeFigureOut">
              <a:rPr lang="en-IN" smtClean="0"/>
              <a:t>05-10-2024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D671AD7-4EA9-81D2-CCC4-044C51594A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7185770-094B-DD34-0752-710392C821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2F8D54-AB91-49E6-BEF3-7ECD32F1A38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306792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A3DE4-8D5E-9F6C-7510-09205756A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2ECFE8-8BEF-D7F7-5C8C-F738A9EB98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5009D-1F35-4093-82FC-F16F26A775B7}" type="datetimeFigureOut">
              <a:rPr lang="en-IN" smtClean="0"/>
              <a:t>05-10-2024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30876B-1522-6C81-5EA9-F2291DD581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82EF06-E74B-A09C-41C3-CF5C4C15F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2F8D54-AB91-49E6-BEF3-7ECD32F1A38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72711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2962E06-D5C7-B9AA-D58A-6E73F897A9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5009D-1F35-4093-82FC-F16F26A775B7}" type="datetimeFigureOut">
              <a:rPr lang="en-IN" smtClean="0"/>
              <a:t>05-10-2024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FDDA47B-6A7A-3348-68BA-840288B096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47749E-733C-00CF-A73A-12B2EE800B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2F8D54-AB91-49E6-BEF3-7ECD32F1A38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49050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252CCC-F92A-C345-1D4E-CABE11903C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5F9DAB-6ED9-B980-1001-6CC8839B7C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E5900E-4C4B-03EE-1056-260E405A2A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284421-1880-6648-9079-9D0901E7C5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5009D-1F35-4093-82FC-F16F26A775B7}" type="datetimeFigureOut">
              <a:rPr lang="en-IN" smtClean="0"/>
              <a:t>05-10-2024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D57799-C577-B79B-683D-6568DD32DD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87A2FC-84E9-1A72-972D-A79BCEA38E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2F8D54-AB91-49E6-BEF3-7ECD32F1A38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732720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8BEAF6-3151-3C50-0505-49FBA35EC3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0DC315F-E791-5B03-9B3E-86BCE2EBCF0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D27B8A-ADC2-FC18-2322-589EFA1306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AFBA0C-1919-2E18-A41D-DB33F92499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5009D-1F35-4093-82FC-F16F26A775B7}" type="datetimeFigureOut">
              <a:rPr lang="en-IN" smtClean="0"/>
              <a:t>05-10-2024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23E901-F6B9-E27D-49BB-B8659663E1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57F401-967E-FE55-77D6-4BD67193C1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2F8D54-AB91-49E6-BEF3-7ECD32F1A38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672708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758B104-6C8A-747E-35D3-A75EA8C348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44B056-E03B-17E4-E24C-9819FD3A36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1CBE3E-A55E-FFCA-25CE-C884ACDC20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25009D-1F35-4093-82FC-F16F26A775B7}" type="datetimeFigureOut">
              <a:rPr lang="en-IN" smtClean="0"/>
              <a:t>05-10-2024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BE48C0-ECD7-F809-74A2-70C2C48466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B6B01D-D35E-8E5F-FE70-37DFE5081D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2F8D54-AB91-49E6-BEF3-7ECD32F1A38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266317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FFC08-0844-51EC-6C82-321C04887AC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D1BB9C-1427-D74F-CA74-CC0A196A418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02F1BB-79DC-AFC6-689E-87FEFE30D2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451" t="2523" r="-9355" b="48380"/>
          <a:stretch/>
        </p:blipFill>
        <p:spPr>
          <a:xfrm>
            <a:off x="-790833" y="0"/>
            <a:ext cx="141608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0914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53A1C8A-6E8E-8BC9-19DA-A800C288C7D2}"/>
              </a:ext>
            </a:extLst>
          </p:cNvPr>
          <p:cNvSpPr txBox="1"/>
          <p:nvPr/>
        </p:nvSpPr>
        <p:spPr>
          <a:xfrm>
            <a:off x="5181600" y="2320413"/>
            <a:ext cx="1520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Question time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261427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DCF2E7F-4BAA-11DA-0F58-0B6AB6EC45FA}"/>
              </a:ext>
            </a:extLst>
          </p:cNvPr>
          <p:cNvSpPr txBox="1"/>
          <p:nvPr/>
        </p:nvSpPr>
        <p:spPr>
          <a:xfrm>
            <a:off x="5638800" y="2974258"/>
            <a:ext cx="914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About challenge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EDC6E4-C64B-6866-9344-9F30D89646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35784" b="51708"/>
          <a:stretch/>
        </p:blipFill>
        <p:spPr>
          <a:xfrm>
            <a:off x="-39332" y="0"/>
            <a:ext cx="12231332" cy="699392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3F8AF6D-3C92-41E2-77D0-778DD842AE04}"/>
              </a:ext>
            </a:extLst>
          </p:cNvPr>
          <p:cNvSpPr txBox="1"/>
          <p:nvPr/>
        </p:nvSpPr>
        <p:spPr>
          <a:xfrm>
            <a:off x="686127" y="13846"/>
            <a:ext cx="1081974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UNCOVER THE ROLE OF GREENHOUSE       GASES IN YOUR NEIGHBOURHOOD</a:t>
            </a:r>
            <a:endParaRPr lang="en-IN" sz="4800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27A61A-84BB-BD2C-7F5D-D7F168B8011E}"/>
              </a:ext>
            </a:extLst>
          </p:cNvPr>
          <p:cNvSpPr txBox="1"/>
          <p:nvPr/>
        </p:nvSpPr>
        <p:spPr>
          <a:xfrm>
            <a:off x="1833879" y="2336800"/>
            <a:ext cx="852423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b="0" i="0" dirty="0">
                <a:solidFill>
                  <a:schemeClr val="bg1"/>
                </a:solidFill>
                <a:effectLst/>
                <a:latin typeface="__Fira_Sans_3fb951"/>
              </a:rPr>
              <a:t>Human-caused (anthropogenic) greenhouse gas emissions and natural systems that produce and absorb greenhouse gases (sources and sinks) interplay in a complicated manner to contribute to global climate change. As policymakers and citizens race to combat climate change, understanding this interplay is more important than ever. Your challenge is to use a combination of satellite and model-based datasets to map both human-caused and natural greenhouse gas emissions to enable better understanding of how these emissions contribute to a warmer world.</a:t>
            </a:r>
            <a:endParaRPr lang="en-IN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61440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7CF1059-68CE-1F6B-12A3-9071499FBF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1828" y="1977081"/>
            <a:ext cx="4760106" cy="4127157"/>
          </a:xfrm>
          <a:prstGeom prst="rect">
            <a:avLst/>
          </a:prstGeom>
          <a:effectLst>
            <a:glow rad="139700">
              <a:schemeClr val="accent5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prst="angle"/>
          </a:sp3d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3A07992-0CBF-7F4D-7D9B-8948BA0DB941}"/>
              </a:ext>
            </a:extLst>
          </p:cNvPr>
          <p:cNvSpPr txBox="1"/>
          <p:nvPr/>
        </p:nvSpPr>
        <p:spPr>
          <a:xfrm>
            <a:off x="210066" y="86498"/>
            <a:ext cx="733991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</a:rPr>
              <a:t>Measure your neighborhood’s carbon footprint</a:t>
            </a:r>
            <a:endParaRPr lang="en-IN" sz="4400" b="1" dirty="0">
              <a:solidFill>
                <a:schemeClr val="bg1"/>
              </a:solidFill>
            </a:endParaRP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23C6F4DC-38A3-1183-FB4C-E52B800FC9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6792087"/>
              </p:ext>
            </p:extLst>
          </p:nvPr>
        </p:nvGraphicFramePr>
        <p:xfrm>
          <a:off x="210066" y="2236572"/>
          <a:ext cx="6709718" cy="31633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77320">
                  <a:extLst>
                    <a:ext uri="{9D8B030D-6E8A-4147-A177-3AD203B41FA5}">
                      <a16:colId xmlns:a16="http://schemas.microsoft.com/office/drawing/2014/main" val="1536470625"/>
                    </a:ext>
                  </a:extLst>
                </a:gridCol>
                <a:gridCol w="2277320">
                  <a:extLst>
                    <a:ext uri="{9D8B030D-6E8A-4147-A177-3AD203B41FA5}">
                      <a16:colId xmlns:a16="http://schemas.microsoft.com/office/drawing/2014/main" val="3683327480"/>
                    </a:ext>
                  </a:extLst>
                </a:gridCol>
                <a:gridCol w="2155078">
                  <a:extLst>
                    <a:ext uri="{9D8B030D-6E8A-4147-A177-3AD203B41FA5}">
                      <a16:colId xmlns:a16="http://schemas.microsoft.com/office/drawing/2014/main" val="3138110620"/>
                    </a:ext>
                  </a:extLst>
                </a:gridCol>
              </a:tblGrid>
              <a:tr h="669343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Source</a:t>
                      </a:r>
                      <a:endParaRPr lang="en-IN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Greenhouse Gas</a:t>
                      </a:r>
                      <a:endParaRPr lang="en-IN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Emission Amount</a:t>
                      </a:r>
                      <a:endParaRPr lang="en-IN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585024"/>
                  </a:ext>
                </a:extLst>
              </a:tr>
              <a:tr h="669343">
                <a:tc>
                  <a:txBody>
                    <a:bodyPr/>
                    <a:lstStyle/>
                    <a:p>
                      <a:r>
                        <a:rPr lang="en-US" sz="2000" dirty="0"/>
                        <a:t>Transportation</a:t>
                      </a:r>
                      <a:endParaRPr lang="en-IN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Carbon Dioxide</a:t>
                      </a:r>
                      <a:endParaRPr lang="en-IN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100 tons</a:t>
                      </a:r>
                      <a:endParaRPr lang="en-IN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86467294"/>
                  </a:ext>
                </a:extLst>
              </a:tr>
              <a:tr h="1155303">
                <a:tc>
                  <a:txBody>
                    <a:bodyPr/>
                    <a:lstStyle/>
                    <a:p>
                      <a:r>
                        <a:rPr lang="en-US" sz="2000" b="0" dirty="0"/>
                        <a:t>Electricity Generation</a:t>
                      </a:r>
                      <a:endParaRPr lang="en-IN" sz="20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/>
                        <a:t>Carbon Dioxide</a:t>
                      </a:r>
                      <a:endParaRPr lang="en-IN" sz="20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50 tons</a:t>
                      </a:r>
                      <a:endParaRPr lang="en-IN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78391537"/>
                  </a:ext>
                </a:extLst>
              </a:tr>
              <a:tr h="669343">
                <a:tc>
                  <a:txBody>
                    <a:bodyPr/>
                    <a:lstStyle/>
                    <a:p>
                      <a:pPr algn="l"/>
                      <a:r>
                        <a:rPr lang="en-US" sz="2000" dirty="0"/>
                        <a:t>Industry</a:t>
                      </a:r>
                      <a:endParaRPr lang="en-IN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Carbon Dioxide</a:t>
                      </a:r>
                      <a:endParaRPr lang="en-IN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25 tons</a:t>
                      </a:r>
                      <a:endParaRPr lang="en-IN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712330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536241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EEF692A-8CB6-2198-B01F-A1FD92D3FB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15693" y="0"/>
            <a:ext cx="14197914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C77324E-09AB-9E1B-822E-EC2EC8F55852}"/>
              </a:ext>
            </a:extLst>
          </p:cNvPr>
          <p:cNvSpPr txBox="1"/>
          <p:nvPr/>
        </p:nvSpPr>
        <p:spPr>
          <a:xfrm>
            <a:off x="160639" y="222422"/>
            <a:ext cx="117636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</a:rPr>
              <a:t>Understand The Source Of Greenhouse Gases</a:t>
            </a:r>
            <a:endParaRPr lang="en-IN" sz="4800" b="1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5BD3C0-FEAA-B80D-E823-720A7F077FF1}"/>
              </a:ext>
            </a:extLst>
          </p:cNvPr>
          <p:cNvSpPr txBox="1"/>
          <p:nvPr/>
        </p:nvSpPr>
        <p:spPr>
          <a:xfrm>
            <a:off x="304799" y="1491343"/>
            <a:ext cx="1034142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Greenhouse gases (GHGs) are atmospheric gases that trap heat, contributing to the greenhouse effect, which leads to global warming and climate change. Here's a breakdown of the main sources of these gases:</a:t>
            </a:r>
            <a:endParaRPr lang="en-IN" sz="28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C235AF-886D-B147-AC4C-74222D2165B2}"/>
              </a:ext>
            </a:extLst>
          </p:cNvPr>
          <p:cNvSpPr txBox="1"/>
          <p:nvPr/>
        </p:nvSpPr>
        <p:spPr>
          <a:xfrm>
            <a:off x="304799" y="3408011"/>
            <a:ext cx="1121228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2400" dirty="0">
                <a:solidFill>
                  <a:schemeClr val="bg1"/>
                </a:solidFill>
              </a:rPr>
              <a:t>Carbon Dioxide (CO₂) </a:t>
            </a:r>
          </a:p>
          <a:p>
            <a:r>
              <a:rPr lang="en-US" sz="2400" dirty="0">
                <a:solidFill>
                  <a:schemeClr val="bg1"/>
                </a:solidFill>
              </a:rPr>
              <a:t>.</a:t>
            </a:r>
            <a:r>
              <a:rPr lang="en-US" sz="2000" dirty="0">
                <a:solidFill>
                  <a:schemeClr val="bg1"/>
                </a:solidFill>
              </a:rPr>
              <a:t>Source : Primarily from burning fossil fuels like coal, oil, and natural gas in power plants, vehicles, and industries. Deforestation and land-use changes also release CO₂ as trees store carbon</a:t>
            </a:r>
            <a:r>
              <a:rPr lang="en-US" dirty="0">
                <a:solidFill>
                  <a:schemeClr val="bg1"/>
                </a:solidFill>
              </a:rPr>
              <a:t>. </a:t>
            </a:r>
          </a:p>
          <a:p>
            <a:r>
              <a:rPr lang="en-US" dirty="0">
                <a:solidFill>
                  <a:schemeClr val="bg1"/>
                </a:solidFill>
              </a:rPr>
              <a:t>.</a:t>
            </a:r>
            <a:r>
              <a:rPr lang="en-US" sz="2000" dirty="0">
                <a:solidFill>
                  <a:schemeClr val="bg1"/>
                </a:solidFill>
              </a:rPr>
              <a:t>Contribution : The largest contributor to human-caused climate change due to its sheer volume</a:t>
            </a:r>
            <a:r>
              <a:rPr lang="en-US" dirty="0">
                <a:solidFill>
                  <a:schemeClr val="bg1"/>
                </a:solidFill>
              </a:rPr>
              <a:t>.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0F06A6-C5D5-F51A-FD45-B0930AD936D4}"/>
              </a:ext>
            </a:extLst>
          </p:cNvPr>
          <p:cNvSpPr txBox="1"/>
          <p:nvPr/>
        </p:nvSpPr>
        <p:spPr>
          <a:xfrm>
            <a:off x="304799" y="4955347"/>
            <a:ext cx="11619473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2. Methane (CH₄)</a:t>
            </a:r>
          </a:p>
          <a:p>
            <a:pPr algn="just"/>
            <a:r>
              <a:rPr lang="en-US" sz="2000" dirty="0">
                <a:solidFill>
                  <a:schemeClr val="bg1"/>
                </a:solidFill>
              </a:rPr>
              <a:t>.Source : Agriculture (especially from livestock like cows), landfills, and natural gas production and         distribution . Wetlands also naturally emit methane.</a:t>
            </a:r>
          </a:p>
          <a:p>
            <a:pPr algn="just"/>
            <a:r>
              <a:rPr lang="en-US" sz="2000" dirty="0">
                <a:solidFill>
                  <a:schemeClr val="bg1"/>
                </a:solidFill>
              </a:rPr>
              <a:t>.Contribution : Methane is much more potent than CO₂ in trapping heat, though it exists in smaller quantities and breaks down more quickly in the atmosphere.</a:t>
            </a:r>
            <a:endParaRPr lang="en-IN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80088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55C29FD-4AA5-520F-73A2-00C085134C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05543" y="0"/>
            <a:ext cx="14184086" cy="685799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75AABC8-8BE8-CF59-B5B2-72A35D6D788B}"/>
              </a:ext>
            </a:extLst>
          </p:cNvPr>
          <p:cNvSpPr txBox="1"/>
          <p:nvPr/>
        </p:nvSpPr>
        <p:spPr>
          <a:xfrm>
            <a:off x="304800" y="288864"/>
            <a:ext cx="1067888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bg1"/>
                </a:solidFill>
              </a:rPr>
              <a:t>3. Nitrous Oxide (N₂O)</a:t>
            </a:r>
          </a:p>
          <a:p>
            <a:pPr algn="just"/>
            <a:r>
              <a:rPr lang="en-US" sz="2000" dirty="0">
                <a:solidFill>
                  <a:schemeClr val="bg1"/>
                </a:solidFill>
              </a:rPr>
              <a:t>. Source : Agricultural activities, particularly the use of nitrogen-based fertilizers, and industrial         processes. Combustion of fossil fuels and biomass also releases N₂O</a:t>
            </a:r>
            <a:r>
              <a:rPr lang="en-US" dirty="0">
                <a:solidFill>
                  <a:schemeClr val="bg1"/>
                </a:solidFill>
              </a:rPr>
              <a:t>. </a:t>
            </a:r>
          </a:p>
          <a:p>
            <a:pPr algn="just"/>
            <a:r>
              <a:rPr lang="en-US" sz="2000" dirty="0">
                <a:solidFill>
                  <a:schemeClr val="bg1"/>
                </a:solidFill>
              </a:rPr>
              <a:t>. Contribution:  Nitrous oxide is over 300 times more effective at trapping heat than CO₂.</a:t>
            </a:r>
            <a:endParaRPr lang="en-IN" sz="20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9D290A-9279-B58E-A4D5-FE691CC5DA94}"/>
              </a:ext>
            </a:extLst>
          </p:cNvPr>
          <p:cNvSpPr txBox="1"/>
          <p:nvPr/>
        </p:nvSpPr>
        <p:spPr>
          <a:xfrm>
            <a:off x="206829" y="2147387"/>
            <a:ext cx="11549742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chemeClr val="bg1"/>
                </a:solidFill>
              </a:rPr>
              <a:t> 4. Fluorinated Gases</a:t>
            </a:r>
          </a:p>
          <a:p>
            <a:r>
              <a:rPr lang="en-IN" sz="2000" dirty="0">
                <a:solidFill>
                  <a:schemeClr val="bg1"/>
                </a:solidFill>
              </a:rPr>
              <a:t> . Source :  Industrial processes, refrigerants, and solvents. These include gases like hydrofluorocarbons (HFCs), perfluorocarbons (PFCs), and </a:t>
            </a:r>
            <a:r>
              <a:rPr lang="en-IN" sz="2000" dirty="0" err="1">
                <a:solidFill>
                  <a:schemeClr val="bg1"/>
                </a:solidFill>
              </a:rPr>
              <a:t>sulfur</a:t>
            </a:r>
            <a:r>
              <a:rPr lang="en-IN" sz="2000" dirty="0">
                <a:solidFill>
                  <a:schemeClr val="bg1"/>
                </a:solidFill>
              </a:rPr>
              <a:t> hexafluoride (SF₆).  </a:t>
            </a:r>
          </a:p>
          <a:p>
            <a:pPr algn="just"/>
            <a:r>
              <a:rPr lang="en-IN" sz="2000" dirty="0">
                <a:solidFill>
                  <a:schemeClr val="bg1"/>
                </a:solidFill>
              </a:rPr>
              <a:t>. Contribution :  Though present in small quantities, these gases have a very high global warming potential (GWP), making them significant contributors per unit emitted.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794F36-6D92-38AE-1A03-643B130422DC}"/>
              </a:ext>
            </a:extLst>
          </p:cNvPr>
          <p:cNvSpPr txBox="1"/>
          <p:nvPr/>
        </p:nvSpPr>
        <p:spPr>
          <a:xfrm>
            <a:off x="304800" y="4246016"/>
            <a:ext cx="11059886" cy="16927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dirty="0">
                <a:solidFill>
                  <a:schemeClr val="bg1"/>
                </a:solidFill>
              </a:rPr>
              <a:t>5. Water Vapor (H₂O)</a:t>
            </a:r>
          </a:p>
          <a:p>
            <a:r>
              <a:rPr lang="en-IN" dirty="0">
                <a:solidFill>
                  <a:schemeClr val="bg1"/>
                </a:solidFill>
              </a:rPr>
              <a:t> </a:t>
            </a:r>
            <a:r>
              <a:rPr lang="en-IN" sz="2000" dirty="0">
                <a:solidFill>
                  <a:schemeClr val="bg1"/>
                </a:solidFill>
              </a:rPr>
              <a:t>.Source : Evaporation from oceans, lakes, and rivers. While not directly influenced by human activities, the warming caused by other GHGs increases evaporation rates, amplifying the greenhouse effect</a:t>
            </a:r>
          </a:p>
          <a:p>
            <a:r>
              <a:rPr lang="en-IN" sz="2000" dirty="0">
                <a:solidFill>
                  <a:schemeClr val="bg1"/>
                </a:solidFill>
              </a:rPr>
              <a:t>.Contribution :  Water vapor is the most abundant GHG but is largely controlled by natural processes and acts as a feedback rather than a direct human-caused driver.</a:t>
            </a:r>
          </a:p>
        </p:txBody>
      </p:sp>
    </p:spTree>
    <p:extLst>
      <p:ext uri="{BB962C8B-B14F-4D97-AF65-F5344CB8AC3E}">
        <p14:creationId xmlns:p14="http://schemas.microsoft.com/office/powerpoint/2010/main" val="9941438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C8C9D76-EE8C-54DC-9C6C-58F70BD4BB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831773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DF0FDF9-8731-E87B-4051-9F33169D6EE6}"/>
              </a:ext>
            </a:extLst>
          </p:cNvPr>
          <p:cNvSpPr txBox="1"/>
          <p:nvPr/>
        </p:nvSpPr>
        <p:spPr>
          <a:xfrm>
            <a:off x="5766955" y="1954519"/>
            <a:ext cx="569821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This is Pingo, the penguin. His home in the Atlantic is melting because of something invisible but powerful – greenhouse gases. Pingo is losing his home, and he needs help to understand what is happening. 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321244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82A5713-430B-A935-30FD-BF571ECB4C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82" t="-4103" r="20938" b="4103"/>
          <a:stretch/>
        </p:blipFill>
        <p:spPr>
          <a:xfrm>
            <a:off x="5083277" y="-302638"/>
            <a:ext cx="7190880" cy="716463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F301E03-2234-80CB-2020-2C3F048FAF44}"/>
              </a:ext>
            </a:extLst>
          </p:cNvPr>
          <p:cNvSpPr txBox="1"/>
          <p:nvPr/>
        </p:nvSpPr>
        <p:spPr>
          <a:xfrm>
            <a:off x="511277" y="1337187"/>
            <a:ext cx="323816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Pingo is desperate to understand why this is happening and what can be done. He needs a friend who can help him uncover the cause of these changes.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1143950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9D8237C-264D-3A5E-FD28-533201B933C8}"/>
              </a:ext>
            </a:extLst>
          </p:cNvPr>
          <p:cNvSpPr txBox="1"/>
          <p:nvPr/>
        </p:nvSpPr>
        <p:spPr>
          <a:xfrm>
            <a:off x="3510116" y="2772697"/>
            <a:ext cx="22641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Transition to webpage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45340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AF83B16-3AED-18AC-5CFE-497EE49276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04ECABF-9CC9-D01F-1FD5-621C58F14ED0}"/>
              </a:ext>
            </a:extLst>
          </p:cNvPr>
          <p:cNvSpPr txBox="1"/>
          <p:nvPr/>
        </p:nvSpPr>
        <p:spPr>
          <a:xfrm>
            <a:off x="7511845" y="1786689"/>
            <a:ext cx="401156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Pingo says thank you! And he’s counting on us to keep taking action to ensure that his home—and our world—remains safe."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2663173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234</TotalTime>
  <Words>587</Words>
  <Application>Microsoft Office PowerPoint</Application>
  <PresentationFormat>Widescreen</PresentationFormat>
  <Paragraphs>38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__Fira_Sans_3fb951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Meenakshy M.S.</dc:creator>
  <cp:lastModifiedBy>Meenakshy M.S.</cp:lastModifiedBy>
  <cp:revision>3</cp:revision>
  <dcterms:created xsi:type="dcterms:W3CDTF">2024-10-05T09:30:23Z</dcterms:created>
  <dcterms:modified xsi:type="dcterms:W3CDTF">2024-10-05T16:49:10Z</dcterms:modified>
</cp:coreProperties>
</file>